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8288000" cy="10287000"/>
  <p:notesSz cx="6858000" cy="9144000"/>
  <p:embeddedFontLst>
    <p:embeddedFont>
      <p:font typeface="Roboto Bold" charset="1" panose="02000000000000000000"/>
      <p:regular r:id="rId29"/>
    </p:embeddedFont>
    <p:embeddedFont>
      <p:font typeface="Barlow" charset="1" panose="00000500000000000000"/>
      <p:regular r:id="rId30"/>
    </p:embeddedFont>
    <p:embeddedFont>
      <p:font typeface="Barlow Light" charset="1" panose="000004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EY0W23JfY.mp4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VAEY0W23JfY.mp4" Type="http://schemas.openxmlformats.org/officeDocument/2006/relationships/video"/><Relationship Id="rId4" Target="../media/VAEY0W23JfY.mp4" Type="http://schemas.microsoft.com/office/2007/relationships/media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804" t="-27556" r="-1923" b="-16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5646298"/>
            <a:ext cx="11815598" cy="3649044"/>
            <a:chOff x="0" y="0"/>
            <a:chExt cx="15754131" cy="486539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67733"/>
              <a:ext cx="15754131" cy="38015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000"/>
                </a:lnSpc>
              </a:pPr>
              <a:r>
                <a:rPr lang="en-US" sz="10000">
                  <a:solidFill>
                    <a:srgbClr val="FEFFFD"/>
                  </a:solidFill>
                  <a:latin typeface="Roboto Bold"/>
                </a:rPr>
                <a:t>PERPUSTAKAAN DIGITAL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264682"/>
              <a:ext cx="15754131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79"/>
                </a:lnSpc>
              </a:pPr>
              <a:r>
                <a:rPr lang="en-US" sz="2700">
                  <a:solidFill>
                    <a:srgbClr val="FEFFFD"/>
                  </a:solidFill>
                  <a:latin typeface="Barlow"/>
                </a:rPr>
                <a:t>dosen pengampu : Irman Hariman, S.T., M.T.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990600"/>
            <a:ext cx="7863729" cy="115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FEFFFD"/>
                </a:solidFill>
                <a:latin typeface="Barlow"/>
              </a:rPr>
              <a:t>UNIVERSITAS KEBANGSAAN REPUBLIK INDONESIA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EFFFD"/>
                </a:solidFill>
                <a:latin typeface="Barlow"/>
              </a:rPr>
              <a:t>FAKULTAS ILMU KOMPUTER DAN SISTEM INFORMASI</a:t>
            </a:r>
          </a:p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FEFFFD"/>
                </a:solidFill>
                <a:latin typeface="Barlow"/>
              </a:rPr>
              <a:t>PROGRAM STUDI TEKNIK INFORMATIKA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F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730" y="0"/>
            <a:ext cx="18248270" cy="10309446"/>
          </a:xfrm>
          <a:custGeom>
            <a:avLst/>
            <a:gdLst/>
            <a:ahLst/>
            <a:cxnLst/>
            <a:rect r="r" b="b" t="t" l="l"/>
            <a:pathLst>
              <a:path h="10309446" w="18248270">
                <a:moveTo>
                  <a:pt x="0" y="0"/>
                </a:moveTo>
                <a:lnTo>
                  <a:pt x="18248270" y="0"/>
                </a:lnTo>
                <a:lnTo>
                  <a:pt x="18248270" y="10309446"/>
                </a:lnTo>
                <a:lnTo>
                  <a:pt x="0" y="103094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038524" y="0"/>
            <a:ext cx="4514109" cy="2725054"/>
            <a:chOff x="0" y="0"/>
            <a:chExt cx="6018813" cy="363340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689"/>
              <a:ext cx="6018813" cy="2061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098"/>
                </a:lnSpc>
              </a:pPr>
              <a:r>
                <a:rPr lang="en-US" sz="5081">
                  <a:solidFill>
                    <a:srgbClr val="101010"/>
                  </a:solidFill>
                  <a:latin typeface="Roboto Bold"/>
                </a:rPr>
                <a:t>Class Diagram</a:t>
              </a:r>
            </a:p>
            <a:p>
              <a:pPr algn="l">
                <a:lnSpc>
                  <a:spcPts val="6098"/>
                </a:lnSpc>
              </a:pPr>
              <a:r>
                <a:rPr lang="en-US" sz="5081">
                  <a:solidFill>
                    <a:srgbClr val="101010"/>
                  </a:solidFill>
                  <a:latin typeface="Roboto Bold"/>
                </a:rPr>
                <a:t>Ruang Baca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524223"/>
              <a:ext cx="5207112" cy="4593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64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270492"/>
              <a:ext cx="5207112" cy="3584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97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810906"/>
            <a:ext cx="18288000" cy="9695543"/>
          </a:xfrm>
          <a:custGeom>
            <a:avLst/>
            <a:gdLst/>
            <a:ahLst/>
            <a:cxnLst/>
            <a:rect r="r" b="b" t="t" l="l"/>
            <a:pathLst>
              <a:path h="9695543" w="18288000">
                <a:moveTo>
                  <a:pt x="0" y="0"/>
                </a:moveTo>
                <a:lnTo>
                  <a:pt x="18288000" y="0"/>
                </a:lnTo>
                <a:lnTo>
                  <a:pt x="18288000" y="9695543"/>
                </a:lnTo>
                <a:lnTo>
                  <a:pt x="0" y="96955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301222" y="6997"/>
            <a:ext cx="5986778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90"/>
              </a:lnSpc>
            </a:pPr>
            <a:r>
              <a:rPr lang="en-US" sz="5325">
                <a:solidFill>
                  <a:srgbClr val="101010"/>
                </a:solidFill>
                <a:latin typeface="Roboto Bold"/>
              </a:rPr>
              <a:t>Sequence Diagram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3032149" cy="10988191"/>
          </a:xfrm>
          <a:custGeom>
            <a:avLst/>
            <a:gdLst/>
            <a:ahLst/>
            <a:cxnLst/>
            <a:rect r="r" b="b" t="t" l="l"/>
            <a:pathLst>
              <a:path h="10988191" w="13032149">
                <a:moveTo>
                  <a:pt x="0" y="0"/>
                </a:moveTo>
                <a:lnTo>
                  <a:pt x="13032149" y="0"/>
                </a:lnTo>
                <a:lnTo>
                  <a:pt x="13032149" y="10988191"/>
                </a:lnTo>
                <a:lnTo>
                  <a:pt x="0" y="10988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542103" y="2200168"/>
            <a:ext cx="5986778" cy="2043405"/>
            <a:chOff x="0" y="0"/>
            <a:chExt cx="7982370" cy="2724541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7982370" cy="1079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390"/>
                </a:lnSpc>
              </a:pPr>
              <a:r>
                <a:rPr lang="en-US" sz="5325">
                  <a:solidFill>
                    <a:srgbClr val="101010"/>
                  </a:solidFill>
                  <a:latin typeface="Roboto Bold"/>
                </a:rPr>
                <a:t>Sequence Diagram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60966"/>
              <a:ext cx="6175945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3F284B"/>
                  </a:solidFill>
                  <a:latin typeface="Barlow Light"/>
                </a:rPr>
                <a:t>Pustakawan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03614" y="0"/>
            <a:ext cx="11112622" cy="10406311"/>
          </a:xfrm>
          <a:custGeom>
            <a:avLst/>
            <a:gdLst/>
            <a:ahLst/>
            <a:cxnLst/>
            <a:rect r="r" b="b" t="t" l="l"/>
            <a:pathLst>
              <a:path h="10406311" w="11112622">
                <a:moveTo>
                  <a:pt x="0" y="0"/>
                </a:moveTo>
                <a:lnTo>
                  <a:pt x="11112622" y="0"/>
                </a:lnTo>
                <a:lnTo>
                  <a:pt x="11112622" y="10406311"/>
                </a:lnTo>
                <a:lnTo>
                  <a:pt x="0" y="10406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301222" y="2174800"/>
            <a:ext cx="5986778" cy="2043405"/>
            <a:chOff x="0" y="0"/>
            <a:chExt cx="7982370" cy="2724541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7982370" cy="1079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390"/>
                </a:lnSpc>
              </a:pPr>
              <a:r>
                <a:rPr lang="en-US" sz="5325">
                  <a:solidFill>
                    <a:srgbClr val="101010"/>
                  </a:solidFill>
                  <a:latin typeface="Roboto Bold"/>
                </a:rPr>
                <a:t>Sequence Diagram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60966"/>
              <a:ext cx="6175945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3F284B"/>
                  </a:solidFill>
                  <a:latin typeface="Barlow Light"/>
                </a:rPr>
                <a:t>Pemilik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10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7483" y="-129153"/>
            <a:ext cx="16031817" cy="10416153"/>
          </a:xfrm>
          <a:custGeom>
            <a:avLst/>
            <a:gdLst/>
            <a:ahLst/>
            <a:cxnLst/>
            <a:rect r="r" b="b" t="t" l="l"/>
            <a:pathLst>
              <a:path h="10416153" w="16031817">
                <a:moveTo>
                  <a:pt x="0" y="0"/>
                </a:moveTo>
                <a:lnTo>
                  <a:pt x="16031817" y="0"/>
                </a:lnTo>
                <a:lnTo>
                  <a:pt x="16031817" y="10416153"/>
                </a:lnTo>
                <a:lnTo>
                  <a:pt x="0" y="104161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-1880181" y="2349439"/>
            <a:ext cx="7656613" cy="3896252"/>
            <a:chOff x="0" y="0"/>
            <a:chExt cx="10208817" cy="519500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2065"/>
              <a:ext cx="10208817" cy="2930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Skema Relasi</a:t>
              </a:r>
            </a:p>
            <a:p>
              <a:pPr algn="l">
                <a:lnSpc>
                  <a:spcPts val="8640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323306"/>
              <a:ext cx="9424225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601277"/>
              <a:ext cx="9424225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</a:pP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F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00871" y="0"/>
            <a:ext cx="13087129" cy="10287000"/>
          </a:xfrm>
          <a:custGeom>
            <a:avLst/>
            <a:gdLst/>
            <a:ahLst/>
            <a:cxnLst/>
            <a:rect r="r" b="b" t="t" l="l"/>
            <a:pathLst>
              <a:path h="10287000" w="13087129">
                <a:moveTo>
                  <a:pt x="0" y="0"/>
                </a:moveTo>
                <a:lnTo>
                  <a:pt x="13087129" y="0"/>
                </a:lnTo>
                <a:lnTo>
                  <a:pt x="1308712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8982" y="7746490"/>
            <a:ext cx="5212602" cy="3023620"/>
            <a:chOff x="0" y="0"/>
            <a:chExt cx="6950135" cy="403149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2509"/>
              <a:ext cx="6950135" cy="22970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766"/>
                </a:lnSpc>
              </a:pPr>
              <a:r>
                <a:rPr lang="en-US" sz="5638">
                  <a:solidFill>
                    <a:srgbClr val="101010"/>
                  </a:solidFill>
                  <a:latin typeface="Roboto Bold"/>
                </a:rPr>
                <a:t>Communication Diagram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795434"/>
              <a:ext cx="6012836" cy="5150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89"/>
                </a:lnSpc>
              </a:pPr>
              <a:r>
                <a:rPr lang="en-US" sz="2349">
                  <a:solidFill>
                    <a:srgbClr val="101010"/>
                  </a:solidFill>
                  <a:latin typeface="Barlow Light"/>
                </a:rPr>
                <a:t>Anggota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622423"/>
              <a:ext cx="6012836" cy="4040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49"/>
                </a:lnSpc>
              </a:pP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F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12222" y="157542"/>
            <a:ext cx="16075778" cy="10387035"/>
          </a:xfrm>
          <a:custGeom>
            <a:avLst/>
            <a:gdLst/>
            <a:ahLst/>
            <a:cxnLst/>
            <a:rect r="r" b="b" t="t" l="l"/>
            <a:pathLst>
              <a:path h="10387035" w="16075778">
                <a:moveTo>
                  <a:pt x="0" y="0"/>
                </a:moveTo>
                <a:lnTo>
                  <a:pt x="16075778" y="0"/>
                </a:lnTo>
                <a:lnTo>
                  <a:pt x="16075778" y="10387035"/>
                </a:lnTo>
                <a:lnTo>
                  <a:pt x="0" y="103870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54436" y="0"/>
            <a:ext cx="16533564" cy="10287000"/>
          </a:xfrm>
          <a:custGeom>
            <a:avLst/>
            <a:gdLst/>
            <a:ahLst/>
            <a:cxnLst/>
            <a:rect r="r" b="b" t="t" l="l"/>
            <a:pathLst>
              <a:path h="10287000" w="16533564">
                <a:moveTo>
                  <a:pt x="0" y="0"/>
                </a:moveTo>
                <a:lnTo>
                  <a:pt x="16533564" y="0"/>
                </a:lnTo>
                <a:lnTo>
                  <a:pt x="1653356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0"/>
            <a:ext cx="8487652" cy="2832307"/>
            <a:chOff x="0" y="0"/>
            <a:chExt cx="11316870" cy="377641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1845"/>
              <a:ext cx="11316870" cy="21617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338"/>
                </a:lnSpc>
              </a:pPr>
              <a:r>
                <a:rPr lang="en-US" sz="5281">
                  <a:solidFill>
                    <a:srgbClr val="101010"/>
                  </a:solidFill>
                  <a:latin typeface="Roboto Bold"/>
                </a:rPr>
                <a:t>Communication Diagram</a:t>
              </a:r>
            </a:p>
            <a:p>
              <a:pPr algn="l">
                <a:lnSpc>
                  <a:spcPts val="6338"/>
                </a:lnSpc>
              </a:pPr>
              <a:r>
                <a:rPr lang="en-US" sz="5281">
                  <a:solidFill>
                    <a:srgbClr val="101010"/>
                  </a:solidFill>
                  <a:latin typeface="Roboto Bold"/>
                </a:rPr>
                <a:t>Ruang Baca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625071"/>
              <a:ext cx="9790670" cy="4759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80"/>
                </a:lnSpc>
              </a:pPr>
              <a:r>
                <a:rPr lang="en-US" sz="2200">
                  <a:solidFill>
                    <a:srgbClr val="101010"/>
                  </a:solidFill>
                  <a:latin typeface="Barlow Light"/>
                </a:rPr>
                <a:t>Pustakawan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400337"/>
              <a:ext cx="9790670" cy="371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387"/>
                </a:lnSpc>
              </a:pP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F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88081" y="1749326"/>
            <a:ext cx="14076452" cy="8537674"/>
          </a:xfrm>
          <a:custGeom>
            <a:avLst/>
            <a:gdLst/>
            <a:ahLst/>
            <a:cxnLst/>
            <a:rect r="r" b="b" t="t" l="l"/>
            <a:pathLst>
              <a:path h="8537674" w="14076452">
                <a:moveTo>
                  <a:pt x="0" y="0"/>
                </a:moveTo>
                <a:lnTo>
                  <a:pt x="14076452" y="0"/>
                </a:lnTo>
                <a:lnTo>
                  <a:pt x="14076452" y="8537674"/>
                </a:lnTo>
                <a:lnTo>
                  <a:pt x="0" y="8537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77920" y="423149"/>
            <a:ext cx="13484106" cy="3861007"/>
            <a:chOff x="0" y="0"/>
            <a:chExt cx="17978808" cy="514801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3335"/>
              <a:ext cx="17978808" cy="2930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101010"/>
                  </a:solidFill>
                  <a:latin typeface="Roboto Bold"/>
                </a:rPr>
                <a:t>Communication Diagram</a:t>
              </a:r>
            </a:p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101010"/>
                  </a:solidFill>
                  <a:latin typeface="Roboto Bold"/>
                </a:rPr>
                <a:t>Ruang Baca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563766"/>
              <a:ext cx="15554175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101010"/>
                  </a:solidFill>
                  <a:latin typeface="Barlow Light"/>
                </a:rPr>
                <a:t>Pemilik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626675"/>
              <a:ext cx="15554175" cy="5149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54"/>
                </a:lnSpc>
              </a:pP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10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0" y="4494639"/>
            <a:ext cx="18288000" cy="19090653"/>
            <a:chOff x="0" y="0"/>
            <a:chExt cx="806022" cy="8413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06022" cy="841398"/>
            </a:xfrm>
            <a:custGeom>
              <a:avLst/>
              <a:gdLst/>
              <a:ahLst/>
              <a:cxnLst/>
              <a:rect r="r" b="b" t="t" l="l"/>
              <a:pathLst>
                <a:path h="841398" w="806022">
                  <a:moveTo>
                    <a:pt x="268819" y="19070"/>
                  </a:moveTo>
                  <a:cubicBezTo>
                    <a:pt x="310008" y="7556"/>
                    <a:pt x="357120" y="0"/>
                    <a:pt x="403228" y="0"/>
                  </a:cubicBezTo>
                  <a:cubicBezTo>
                    <a:pt x="449337" y="0"/>
                    <a:pt x="493705" y="6476"/>
                    <a:pt x="534592" y="17990"/>
                  </a:cubicBezTo>
                  <a:cubicBezTo>
                    <a:pt x="535464" y="18350"/>
                    <a:pt x="536333" y="18350"/>
                    <a:pt x="537203" y="18710"/>
                  </a:cubicBezTo>
                  <a:cubicBezTo>
                    <a:pt x="690751" y="64765"/>
                    <a:pt x="803847" y="186379"/>
                    <a:pt x="806022" y="329137"/>
                  </a:cubicBezTo>
                  <a:lnTo>
                    <a:pt x="806022" y="841398"/>
                  </a:lnTo>
                  <a:lnTo>
                    <a:pt x="0" y="841398"/>
                  </a:lnTo>
                  <a:lnTo>
                    <a:pt x="0" y="329517"/>
                  </a:lnTo>
                  <a:cubicBezTo>
                    <a:pt x="2175" y="185660"/>
                    <a:pt x="113530" y="64045"/>
                    <a:pt x="268819" y="19070"/>
                  </a:cubicBezTo>
                  <a:close/>
                </a:path>
              </a:pathLst>
            </a:custGeom>
            <a:solidFill>
              <a:srgbClr val="FEFFF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31750"/>
              <a:ext cx="806022" cy="8096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4863000"/>
            <a:ext cx="18288000" cy="5424000"/>
          </a:xfrm>
          <a:custGeom>
            <a:avLst/>
            <a:gdLst/>
            <a:ahLst/>
            <a:cxnLst/>
            <a:rect r="r" b="b" t="t" l="l"/>
            <a:pathLst>
              <a:path h="5424000" w="18288000">
                <a:moveTo>
                  <a:pt x="0" y="0"/>
                </a:moveTo>
                <a:lnTo>
                  <a:pt x="18288000" y="0"/>
                </a:lnTo>
                <a:lnTo>
                  <a:pt x="18288000" y="5424000"/>
                </a:lnTo>
                <a:lnTo>
                  <a:pt x="0" y="5424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48213" y="598387"/>
            <a:ext cx="7656613" cy="3896252"/>
            <a:chOff x="0" y="0"/>
            <a:chExt cx="10208817" cy="519500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2065"/>
              <a:ext cx="10208817" cy="2930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State Machine</a:t>
              </a:r>
            </a:p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Ruang Baca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323306"/>
              <a:ext cx="9424225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FEFFFD"/>
                  </a:solidFill>
                  <a:latin typeface="Barlow Light"/>
                </a:rPr>
                <a:t>Login (All)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601277"/>
              <a:ext cx="9424225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10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0" y="4494639"/>
            <a:ext cx="18288000" cy="19090653"/>
            <a:chOff x="0" y="0"/>
            <a:chExt cx="806022" cy="8413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06022" cy="841398"/>
            </a:xfrm>
            <a:custGeom>
              <a:avLst/>
              <a:gdLst/>
              <a:ahLst/>
              <a:cxnLst/>
              <a:rect r="r" b="b" t="t" l="l"/>
              <a:pathLst>
                <a:path h="841398" w="806022">
                  <a:moveTo>
                    <a:pt x="268819" y="19070"/>
                  </a:moveTo>
                  <a:cubicBezTo>
                    <a:pt x="310008" y="7556"/>
                    <a:pt x="357120" y="0"/>
                    <a:pt x="403228" y="0"/>
                  </a:cubicBezTo>
                  <a:cubicBezTo>
                    <a:pt x="449337" y="0"/>
                    <a:pt x="493705" y="6476"/>
                    <a:pt x="534592" y="17990"/>
                  </a:cubicBezTo>
                  <a:cubicBezTo>
                    <a:pt x="535464" y="18350"/>
                    <a:pt x="536333" y="18350"/>
                    <a:pt x="537203" y="18710"/>
                  </a:cubicBezTo>
                  <a:cubicBezTo>
                    <a:pt x="690751" y="64765"/>
                    <a:pt x="803847" y="186379"/>
                    <a:pt x="806022" y="329137"/>
                  </a:cubicBezTo>
                  <a:lnTo>
                    <a:pt x="806022" y="841398"/>
                  </a:lnTo>
                  <a:lnTo>
                    <a:pt x="0" y="841398"/>
                  </a:lnTo>
                  <a:lnTo>
                    <a:pt x="0" y="329517"/>
                  </a:lnTo>
                  <a:cubicBezTo>
                    <a:pt x="2175" y="185660"/>
                    <a:pt x="113530" y="64045"/>
                    <a:pt x="268819" y="19070"/>
                  </a:cubicBezTo>
                  <a:close/>
                </a:path>
              </a:pathLst>
            </a:custGeom>
            <a:solidFill>
              <a:srgbClr val="FEFFF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31750"/>
              <a:ext cx="806022" cy="8096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30172" y="4595821"/>
            <a:ext cx="17427656" cy="5691179"/>
          </a:xfrm>
          <a:custGeom>
            <a:avLst/>
            <a:gdLst/>
            <a:ahLst/>
            <a:cxnLst/>
            <a:rect r="r" b="b" t="t" l="l"/>
            <a:pathLst>
              <a:path h="5691179" w="17427656">
                <a:moveTo>
                  <a:pt x="0" y="0"/>
                </a:moveTo>
                <a:lnTo>
                  <a:pt x="17427656" y="0"/>
                </a:lnTo>
                <a:lnTo>
                  <a:pt x="17427656" y="5691179"/>
                </a:lnTo>
                <a:lnTo>
                  <a:pt x="0" y="56911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48213" y="598387"/>
            <a:ext cx="7656613" cy="3896252"/>
            <a:chOff x="0" y="0"/>
            <a:chExt cx="10208817" cy="519500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2065"/>
              <a:ext cx="10208817" cy="2930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State Machine</a:t>
              </a:r>
            </a:p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Ruang Baca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323306"/>
              <a:ext cx="9424225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FEFFFD"/>
                  </a:solidFill>
                  <a:latin typeface="Barlow Light"/>
                </a:rPr>
                <a:t>Anggota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601277"/>
              <a:ext cx="9424225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2E2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981603" y="2383790"/>
            <a:ext cx="6109053" cy="5519420"/>
            <a:chOff x="0" y="0"/>
            <a:chExt cx="8145404" cy="7359227"/>
          </a:xfrm>
        </p:grpSpPr>
        <p:sp>
          <p:nvSpPr>
            <p:cNvPr name="AutoShape 3" id="3"/>
            <p:cNvSpPr/>
            <p:nvPr/>
          </p:nvSpPr>
          <p:spPr>
            <a:xfrm>
              <a:off x="0" y="826855"/>
              <a:ext cx="8145404" cy="0"/>
            </a:xfrm>
            <a:prstGeom prst="line">
              <a:avLst/>
            </a:prstGeom>
            <a:ln cap="rnd" w="50800">
              <a:solidFill>
                <a:srgbClr val="101010"/>
              </a:solidFill>
              <a:prstDash val="sysDot"/>
              <a:headEnd type="none" len="sm" w="sm"/>
              <a:tailEnd type="none" len="sm" w="sm"/>
            </a:ln>
          </p:spPr>
        </p:sp>
        <p:sp>
          <p:nvSpPr>
            <p:cNvPr name="AutoShape 4" id="4"/>
            <p:cNvSpPr/>
            <p:nvPr/>
          </p:nvSpPr>
          <p:spPr>
            <a:xfrm>
              <a:off x="0" y="2107184"/>
              <a:ext cx="8145404" cy="0"/>
            </a:xfrm>
            <a:prstGeom prst="line">
              <a:avLst/>
            </a:prstGeom>
            <a:ln cap="rnd" w="50800">
              <a:solidFill>
                <a:srgbClr val="101010"/>
              </a:solidFill>
              <a:prstDash val="sysDot"/>
              <a:headEnd type="none" len="sm" w="sm"/>
              <a:tailEnd type="none" len="sm" w="sm"/>
            </a:ln>
          </p:spPr>
        </p:sp>
        <p:sp>
          <p:nvSpPr>
            <p:cNvPr name="AutoShape 5" id="5"/>
            <p:cNvSpPr/>
            <p:nvPr/>
          </p:nvSpPr>
          <p:spPr>
            <a:xfrm>
              <a:off x="0" y="3387513"/>
              <a:ext cx="8145404" cy="0"/>
            </a:xfrm>
            <a:prstGeom prst="line">
              <a:avLst/>
            </a:prstGeom>
            <a:ln cap="rnd" w="50800">
              <a:solidFill>
                <a:srgbClr val="101010"/>
              </a:solidFill>
              <a:prstDash val="sysDot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>
              <a:off x="0" y="5252043"/>
              <a:ext cx="8145404" cy="0"/>
            </a:xfrm>
            <a:prstGeom prst="line">
              <a:avLst/>
            </a:prstGeom>
            <a:ln cap="rnd" w="50800">
              <a:solidFill>
                <a:srgbClr val="101010"/>
              </a:solidFill>
              <a:prstDash val="sysDot"/>
              <a:headEnd type="none" len="sm" w="sm"/>
              <a:tailEnd type="none" len="sm" w="sm"/>
            </a:ln>
          </p:spPr>
        </p:sp>
        <p:sp>
          <p:nvSpPr>
            <p:cNvPr name="AutoShape 7" id="7"/>
            <p:cNvSpPr/>
            <p:nvPr/>
          </p:nvSpPr>
          <p:spPr>
            <a:xfrm>
              <a:off x="0" y="6532372"/>
              <a:ext cx="8145404" cy="0"/>
            </a:xfrm>
            <a:prstGeom prst="line">
              <a:avLst/>
            </a:prstGeom>
            <a:ln cap="rnd" w="50800">
              <a:solidFill>
                <a:srgbClr val="101010"/>
              </a:solidFill>
              <a:prstDash val="sysDot"/>
              <a:headEnd type="none" len="sm" w="sm"/>
              <a:tailEnd type="none" len="sm" w="sm"/>
            </a:ln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-91652"/>
              <a:ext cx="8145404" cy="5209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</a:rPr>
                <a:t>Sekilas tentang Ruang Baca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138724"/>
              <a:ext cx="8145404" cy="5209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</a:rPr>
                <a:t>Fitur Ruang Baca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419054"/>
              <a:ext cx="8145404" cy="5209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</a:rPr>
                <a:t>Alasan tercetus nya Ruang Baca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3699383"/>
              <a:ext cx="8145404" cy="1105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</a:rPr>
                <a:t>Diagram didalam Spesifikasi Kebutuhan Perangkat Lunak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5563912"/>
              <a:ext cx="8145404" cy="5209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</a:rPr>
                <a:t>Diagram didalam Software Design Document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6844242"/>
              <a:ext cx="8145404" cy="5209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</a:rPr>
                <a:t>UI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197344" y="4152074"/>
            <a:ext cx="6271100" cy="2033016"/>
            <a:chOff x="0" y="0"/>
            <a:chExt cx="8361466" cy="2710688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10795"/>
              <a:ext cx="8361466" cy="1470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RUANG BACA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2142363"/>
              <a:ext cx="6844612" cy="492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49"/>
                </a:lnSpc>
              </a:pP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10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0" y="4494639"/>
            <a:ext cx="18288000" cy="19090653"/>
            <a:chOff x="0" y="0"/>
            <a:chExt cx="806022" cy="8413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06022" cy="841398"/>
            </a:xfrm>
            <a:custGeom>
              <a:avLst/>
              <a:gdLst/>
              <a:ahLst/>
              <a:cxnLst/>
              <a:rect r="r" b="b" t="t" l="l"/>
              <a:pathLst>
                <a:path h="841398" w="806022">
                  <a:moveTo>
                    <a:pt x="268819" y="19070"/>
                  </a:moveTo>
                  <a:cubicBezTo>
                    <a:pt x="310008" y="7556"/>
                    <a:pt x="357120" y="0"/>
                    <a:pt x="403228" y="0"/>
                  </a:cubicBezTo>
                  <a:cubicBezTo>
                    <a:pt x="449337" y="0"/>
                    <a:pt x="493705" y="6476"/>
                    <a:pt x="534592" y="17990"/>
                  </a:cubicBezTo>
                  <a:cubicBezTo>
                    <a:pt x="535464" y="18350"/>
                    <a:pt x="536333" y="18350"/>
                    <a:pt x="537203" y="18710"/>
                  </a:cubicBezTo>
                  <a:cubicBezTo>
                    <a:pt x="690751" y="64765"/>
                    <a:pt x="803847" y="186379"/>
                    <a:pt x="806022" y="329137"/>
                  </a:cubicBezTo>
                  <a:lnTo>
                    <a:pt x="806022" y="841398"/>
                  </a:lnTo>
                  <a:lnTo>
                    <a:pt x="0" y="841398"/>
                  </a:lnTo>
                  <a:lnTo>
                    <a:pt x="0" y="329517"/>
                  </a:lnTo>
                  <a:cubicBezTo>
                    <a:pt x="2175" y="185660"/>
                    <a:pt x="113530" y="64045"/>
                    <a:pt x="268819" y="19070"/>
                  </a:cubicBezTo>
                  <a:close/>
                </a:path>
              </a:pathLst>
            </a:custGeom>
            <a:solidFill>
              <a:srgbClr val="FEFFF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31750"/>
              <a:ext cx="806022" cy="8096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724794" y="4494639"/>
            <a:ext cx="12838411" cy="5792361"/>
          </a:xfrm>
          <a:custGeom>
            <a:avLst/>
            <a:gdLst/>
            <a:ahLst/>
            <a:cxnLst/>
            <a:rect r="r" b="b" t="t" l="l"/>
            <a:pathLst>
              <a:path h="5792361" w="12838411">
                <a:moveTo>
                  <a:pt x="0" y="0"/>
                </a:moveTo>
                <a:lnTo>
                  <a:pt x="12838412" y="0"/>
                </a:lnTo>
                <a:lnTo>
                  <a:pt x="12838412" y="5792361"/>
                </a:lnTo>
                <a:lnTo>
                  <a:pt x="0" y="57923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48213" y="598387"/>
            <a:ext cx="7656613" cy="3896252"/>
            <a:chOff x="0" y="0"/>
            <a:chExt cx="10208817" cy="519500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2065"/>
              <a:ext cx="10208817" cy="2930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State Machine</a:t>
              </a:r>
            </a:p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Ruang Baca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323306"/>
              <a:ext cx="9424225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FEFFFD"/>
                  </a:solidFill>
                  <a:latin typeface="Barlow Light"/>
                </a:rPr>
                <a:t>Pustakawan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601277"/>
              <a:ext cx="9424225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</a:pP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10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0" y="4494639"/>
            <a:ext cx="18288000" cy="19090653"/>
            <a:chOff x="0" y="0"/>
            <a:chExt cx="806022" cy="8413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06022" cy="841398"/>
            </a:xfrm>
            <a:custGeom>
              <a:avLst/>
              <a:gdLst/>
              <a:ahLst/>
              <a:cxnLst/>
              <a:rect r="r" b="b" t="t" l="l"/>
              <a:pathLst>
                <a:path h="841398" w="806022">
                  <a:moveTo>
                    <a:pt x="268819" y="19070"/>
                  </a:moveTo>
                  <a:cubicBezTo>
                    <a:pt x="310008" y="7556"/>
                    <a:pt x="357120" y="0"/>
                    <a:pt x="403228" y="0"/>
                  </a:cubicBezTo>
                  <a:cubicBezTo>
                    <a:pt x="449337" y="0"/>
                    <a:pt x="493705" y="6476"/>
                    <a:pt x="534592" y="17990"/>
                  </a:cubicBezTo>
                  <a:cubicBezTo>
                    <a:pt x="535464" y="18350"/>
                    <a:pt x="536333" y="18350"/>
                    <a:pt x="537203" y="18710"/>
                  </a:cubicBezTo>
                  <a:cubicBezTo>
                    <a:pt x="690751" y="64765"/>
                    <a:pt x="803847" y="186379"/>
                    <a:pt x="806022" y="329137"/>
                  </a:cubicBezTo>
                  <a:lnTo>
                    <a:pt x="806022" y="841398"/>
                  </a:lnTo>
                  <a:lnTo>
                    <a:pt x="0" y="841398"/>
                  </a:lnTo>
                  <a:lnTo>
                    <a:pt x="0" y="329517"/>
                  </a:lnTo>
                  <a:cubicBezTo>
                    <a:pt x="2175" y="185660"/>
                    <a:pt x="113530" y="64045"/>
                    <a:pt x="268819" y="19070"/>
                  </a:cubicBezTo>
                  <a:close/>
                </a:path>
              </a:pathLst>
            </a:custGeom>
            <a:solidFill>
              <a:srgbClr val="FEFFF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31750"/>
              <a:ext cx="806022" cy="8096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48213" y="6552024"/>
            <a:ext cx="16461495" cy="936046"/>
          </a:xfrm>
          <a:custGeom>
            <a:avLst/>
            <a:gdLst/>
            <a:ahLst/>
            <a:cxnLst/>
            <a:rect r="r" b="b" t="t" l="l"/>
            <a:pathLst>
              <a:path h="936046" w="16461495">
                <a:moveTo>
                  <a:pt x="0" y="0"/>
                </a:moveTo>
                <a:lnTo>
                  <a:pt x="16461495" y="0"/>
                </a:lnTo>
                <a:lnTo>
                  <a:pt x="16461495" y="936046"/>
                </a:lnTo>
                <a:lnTo>
                  <a:pt x="0" y="9360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48213" y="598387"/>
            <a:ext cx="7656613" cy="3896252"/>
            <a:chOff x="0" y="0"/>
            <a:chExt cx="10208817" cy="519500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2065"/>
              <a:ext cx="10208817" cy="2930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State Machine</a:t>
              </a:r>
            </a:p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Ruang Baca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323306"/>
              <a:ext cx="9424225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FEFFFD"/>
                  </a:solidFill>
                  <a:latin typeface="Barlow Light"/>
                </a:rPr>
                <a:t>Pemilik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601277"/>
              <a:ext cx="9424225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</a:pP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F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491527" y="0"/>
            <a:ext cx="9134017" cy="10287000"/>
          </a:xfrm>
          <a:custGeom>
            <a:avLst/>
            <a:gdLst/>
            <a:ahLst/>
            <a:cxnLst/>
            <a:rect r="r" b="b" t="t" l="l"/>
            <a:pathLst>
              <a:path h="10287000" w="9134017">
                <a:moveTo>
                  <a:pt x="0" y="0"/>
                </a:moveTo>
                <a:lnTo>
                  <a:pt x="9134017" y="0"/>
                </a:lnTo>
                <a:lnTo>
                  <a:pt x="913401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852" y="974866"/>
            <a:ext cx="6656224" cy="4956382"/>
            <a:chOff x="0" y="0"/>
            <a:chExt cx="8874966" cy="660851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3335"/>
              <a:ext cx="8874966" cy="4391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101010"/>
                  </a:solidFill>
                  <a:latin typeface="Roboto Bold"/>
                </a:rPr>
                <a:t>Component Source Code Ruang Baca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024266"/>
              <a:ext cx="7678083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087175"/>
              <a:ext cx="7678083" cy="5149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54"/>
                </a:lnSpc>
              </a:pP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F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02997" y="2382073"/>
            <a:ext cx="17282006" cy="6876227"/>
          </a:xfrm>
          <a:custGeom>
            <a:avLst/>
            <a:gdLst/>
            <a:ahLst/>
            <a:cxnLst/>
            <a:rect r="r" b="b" t="t" l="l"/>
            <a:pathLst>
              <a:path h="6876227" w="17282006">
                <a:moveTo>
                  <a:pt x="0" y="0"/>
                </a:moveTo>
                <a:lnTo>
                  <a:pt x="17282006" y="0"/>
                </a:lnTo>
                <a:lnTo>
                  <a:pt x="17282006" y="6876227"/>
                </a:lnTo>
                <a:lnTo>
                  <a:pt x="0" y="68762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710451"/>
            <a:ext cx="15798642" cy="2765632"/>
            <a:chOff x="0" y="0"/>
            <a:chExt cx="21064856" cy="368751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3335"/>
              <a:ext cx="21064856" cy="1470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101010"/>
                  </a:solidFill>
                  <a:latin typeface="Roboto Bold"/>
                </a:rPr>
                <a:t>Deployment Diagram Ruang Baca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103266"/>
              <a:ext cx="18224037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166175"/>
              <a:ext cx="18224037" cy="5149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54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F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19501" r="0" b="3815"/>
          <a:stretch>
            <a:fillRect/>
          </a:stretch>
        </p:blipFill>
        <p:spPr>
          <a:xfrm flipH="false" flipV="false" rot="0">
            <a:off x="10698773" y="-59055"/>
            <a:ext cx="7589227" cy="10346055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1914633"/>
            <a:ext cx="7345424" cy="4784725"/>
            <a:chOff x="0" y="0"/>
            <a:chExt cx="9793899" cy="637963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2065"/>
              <a:ext cx="9793899" cy="2930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101010"/>
                  </a:solidFill>
                  <a:latin typeface="Roboto Bold"/>
                </a:rPr>
                <a:t>Sekilas tentang Ruang Baca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060613"/>
              <a:ext cx="9793899" cy="2310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64"/>
                </a:lnSpc>
              </a:pPr>
              <a:r>
                <a:rPr lang="en-US" sz="2474">
                  <a:solidFill>
                    <a:srgbClr val="101010"/>
                  </a:solidFill>
                  <a:latin typeface="Barlow Light"/>
                </a:rPr>
                <a:t>Ruang Baca merupakan website perpustakaan digital yang dapat digunakan dan dapat memudahkan siapa saja yang ingin membaca buku dengan mudah kapan saja dan dimana saja. 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5721350"/>
            <a:ext cx="7345424" cy="3689350"/>
            <a:chOff x="0" y="0"/>
            <a:chExt cx="9793899" cy="491913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2065"/>
              <a:ext cx="9793899" cy="1470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600113"/>
              <a:ext cx="9793899" cy="2310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64"/>
                </a:lnSpc>
              </a:pPr>
              <a:r>
                <a:rPr lang="en-US" sz="2474">
                  <a:solidFill>
                    <a:srgbClr val="101010"/>
                  </a:solidFill>
                  <a:latin typeface="Barlow"/>
                </a:rPr>
                <a:t>Kami mengembangkan website yang telah ada dengan inovasi dari team Ruang Baca sehingga mengurangi keterbatasan Baik perpustakaan non digital maupun perpustakaan digital lain, simak selengkapnya.</a:t>
              </a: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1010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6051702" y="5124450"/>
            <a:ext cx="6109053" cy="0"/>
          </a:xfrm>
          <a:prstGeom prst="line">
            <a:avLst/>
          </a:prstGeom>
          <a:ln cap="rnd" w="38100">
            <a:solidFill>
              <a:srgbClr val="2E2D2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66472" y="4823460"/>
            <a:ext cx="6940062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Barlow"/>
              </a:rPr>
              <a:t>Peminjaman buku harus pergi ke perpustakaan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6472" y="6988590"/>
            <a:ext cx="6940062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Barlow"/>
              </a:rPr>
              <a:t>Tidak ada Rekomendasi buku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66472" y="2827002"/>
            <a:ext cx="6940062" cy="733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17"/>
              </a:lnSpc>
            </a:pPr>
            <a:r>
              <a:rPr lang="en-US" sz="4475">
                <a:solidFill>
                  <a:srgbClr val="FEFFFD"/>
                </a:solidFill>
                <a:latin typeface="Roboto Bold"/>
              </a:rPr>
              <a:t>Sebelum Ada Ruang Baca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1467" y="4823460"/>
            <a:ext cx="6940062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Barlow"/>
              </a:rPr>
              <a:t>Peminjaman bisa dilakukan secara Online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1467" y="5906025"/>
            <a:ext cx="6940062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Barlow"/>
              </a:rPr>
              <a:t>Pemilihan kategori buku yang diminati dan Update yang termonitoring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1467" y="6988590"/>
            <a:ext cx="6940062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Barlow"/>
              </a:rPr>
              <a:t>Tidak ada kehilangan mood membaca atau bingung karena buku akan selalu merekomendasikan dirinya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1467" y="2787474"/>
            <a:ext cx="6940062" cy="812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</a:pPr>
            <a:r>
              <a:rPr lang="en-US" sz="5000">
                <a:solidFill>
                  <a:srgbClr val="FEFFFD"/>
                </a:solidFill>
                <a:latin typeface="Roboto Bold"/>
              </a:rPr>
              <a:t>Dengan Ruang Baca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74932" y="5913645"/>
            <a:ext cx="6940062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Barlow"/>
              </a:rPr>
              <a:t>Keterbatasan dan Ketidak tersediaan buku yang diminati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6472" y="7782736"/>
            <a:ext cx="6940062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Barlow"/>
              </a:rPr>
              <a:t>Tidak ada platform yang disediakan untuk membahas buku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01603" y="8070630"/>
            <a:ext cx="6940062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Barlow"/>
              </a:rPr>
              <a:t>Bertukar pikiran lah dengan pembaca lain diseluruh dunia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2E2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8825888" y="0"/>
            <a:ext cx="0" cy="10287000"/>
          </a:xfrm>
          <a:prstGeom prst="line">
            <a:avLst/>
          </a:prstGeom>
          <a:ln cap="rnd" w="38100">
            <a:solidFill>
              <a:srgbClr val="101010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8545875" y="1603704"/>
            <a:ext cx="598125" cy="593242"/>
            <a:chOff x="0" y="0"/>
            <a:chExt cx="797500" cy="79099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797500" cy="790990"/>
              <a:chOff x="0" y="0"/>
              <a:chExt cx="6350000" cy="629816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6350000" cy="6298163"/>
              </a:xfrm>
              <a:custGeom>
                <a:avLst/>
                <a:gdLst/>
                <a:ahLst/>
                <a:cxnLst/>
                <a:rect r="r" b="b" t="t" l="l"/>
                <a:pathLst>
                  <a:path h="6298163" w="6350000">
                    <a:moveTo>
                      <a:pt x="3175000" y="0"/>
                    </a:moveTo>
                    <a:cubicBezTo>
                      <a:pt x="1421496" y="0"/>
                      <a:pt x="0" y="1409892"/>
                      <a:pt x="0" y="3149082"/>
                    </a:cubicBezTo>
                    <a:cubicBezTo>
                      <a:pt x="0" y="4888271"/>
                      <a:pt x="1421496" y="6298163"/>
                      <a:pt x="3175000" y="6298163"/>
                    </a:cubicBezTo>
                    <a:cubicBezTo>
                      <a:pt x="4928504" y="6298163"/>
                      <a:pt x="6350000" y="4888271"/>
                      <a:pt x="6350000" y="3149082"/>
                    </a:cubicBezTo>
                    <a:cubicBezTo>
                      <a:pt x="6350000" y="1409892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01010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138248" y="223777"/>
              <a:ext cx="521004" cy="3440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52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545875" y="3203269"/>
            <a:ext cx="598125" cy="598125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0101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8545875" y="4802834"/>
            <a:ext cx="598125" cy="598125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01010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545875" y="6402399"/>
            <a:ext cx="598125" cy="598125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01010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196146" y="1644321"/>
            <a:ext cx="7063154" cy="859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9"/>
              </a:lnSpc>
            </a:pPr>
            <a:r>
              <a:rPr lang="en-US" sz="2199">
                <a:solidFill>
                  <a:srgbClr val="FEFFFD"/>
                </a:solidFill>
                <a:latin typeface="Barlow"/>
              </a:rPr>
              <a:t>Tidak banyak perpustakaan web yang mengadopsi peminjaman buku melalui pdf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96146" y="3243886"/>
            <a:ext cx="7063154" cy="42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9"/>
              </a:lnSpc>
            </a:pPr>
            <a:r>
              <a:rPr lang="en-US" sz="2199">
                <a:solidFill>
                  <a:srgbClr val="FEFFFD"/>
                </a:solidFill>
                <a:latin typeface="Barlow"/>
              </a:rPr>
              <a:t>Hanya memerlukan 3 yaitu Device, Internet, Browser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96146" y="4624376"/>
            <a:ext cx="7063154" cy="859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9"/>
              </a:lnSpc>
            </a:pPr>
            <a:r>
              <a:rPr lang="en-US" sz="2199">
                <a:solidFill>
                  <a:srgbClr val="FEFFFD"/>
                </a:solidFill>
                <a:latin typeface="Barlow"/>
              </a:rPr>
              <a:t>Mood untuk membaca harus dijaga, tetapi membaca terus menerus tidak sepenuhnya baik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196146" y="6223941"/>
            <a:ext cx="7063154" cy="1297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9"/>
              </a:lnSpc>
            </a:pPr>
            <a:r>
              <a:rPr lang="en-US" sz="2199">
                <a:solidFill>
                  <a:srgbClr val="FEFFFD"/>
                </a:solidFill>
                <a:latin typeface="Barlow"/>
              </a:rPr>
              <a:t>Web lain tidak menyediakan platform untuk berdiskusi, biasanya menggunakan aplikasi pihak ke3, atau platorm cuma sebatasa gimmick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196146" y="7823506"/>
            <a:ext cx="7063154" cy="859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9"/>
              </a:lnSpc>
            </a:pPr>
            <a:r>
              <a:rPr lang="en-US" sz="2199">
                <a:solidFill>
                  <a:srgbClr val="FEFFFD"/>
                </a:solidFill>
                <a:latin typeface="Barlow"/>
              </a:rPr>
              <a:t>Memenuhi ekspektasi perpustakaan digital yang sebenarnya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3903186"/>
            <a:ext cx="4917831" cy="2423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2"/>
              </a:lnSpc>
            </a:pPr>
            <a:r>
              <a:rPr lang="en-US" sz="4925">
                <a:solidFill>
                  <a:srgbClr val="FEFFFD"/>
                </a:solidFill>
                <a:latin typeface="Roboto Bold"/>
              </a:rPr>
              <a:t>Alasan tercetusnya Ruang Baca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8526825" y="7975906"/>
            <a:ext cx="598125" cy="598125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01010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F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99566" y="0"/>
            <a:ext cx="15288434" cy="10399910"/>
          </a:xfrm>
          <a:custGeom>
            <a:avLst/>
            <a:gdLst/>
            <a:ahLst/>
            <a:cxnLst/>
            <a:rect r="r" b="b" t="t" l="l"/>
            <a:pathLst>
              <a:path h="10399910" w="15288434">
                <a:moveTo>
                  <a:pt x="0" y="0"/>
                </a:moveTo>
                <a:lnTo>
                  <a:pt x="15288434" y="0"/>
                </a:lnTo>
                <a:lnTo>
                  <a:pt x="15288434" y="10399910"/>
                </a:lnTo>
                <a:lnTo>
                  <a:pt x="0" y="103999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73424" y="4399196"/>
            <a:ext cx="6395839" cy="2765632"/>
            <a:chOff x="0" y="0"/>
            <a:chExt cx="8527785" cy="368751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3335"/>
              <a:ext cx="8527785" cy="1470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101010"/>
                  </a:solidFill>
                  <a:latin typeface="Roboto Bold"/>
                </a:rPr>
                <a:t>Use Case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103266"/>
              <a:ext cx="7377723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166175"/>
              <a:ext cx="7377723" cy="5149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54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10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0"/>
            <a:ext cx="7842108" cy="10287000"/>
          </a:xfrm>
          <a:custGeom>
            <a:avLst/>
            <a:gdLst/>
            <a:ahLst/>
            <a:cxnLst/>
            <a:rect r="r" b="b" t="t" l="l"/>
            <a:pathLst>
              <a:path h="10287000" w="7842108">
                <a:moveTo>
                  <a:pt x="0" y="0"/>
                </a:moveTo>
                <a:lnTo>
                  <a:pt x="7842108" y="0"/>
                </a:lnTo>
                <a:lnTo>
                  <a:pt x="784210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84185" y="3195374"/>
            <a:ext cx="7656613" cy="3896252"/>
            <a:chOff x="0" y="0"/>
            <a:chExt cx="10208817" cy="519500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2065"/>
              <a:ext cx="10208817" cy="2930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Activity Diagram Ruang Baca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323306"/>
              <a:ext cx="9424225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FEFFFD"/>
                  </a:solidFill>
                  <a:latin typeface="Barlow Light"/>
                </a:rPr>
                <a:t>Anggota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601277"/>
              <a:ext cx="9424225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10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0937"/>
            <a:ext cx="18288000" cy="10388874"/>
          </a:xfrm>
          <a:custGeom>
            <a:avLst/>
            <a:gdLst/>
            <a:ahLst/>
            <a:cxnLst/>
            <a:rect r="r" b="b" t="t" l="l"/>
            <a:pathLst>
              <a:path h="10388874" w="18288000">
                <a:moveTo>
                  <a:pt x="0" y="0"/>
                </a:moveTo>
                <a:lnTo>
                  <a:pt x="18288000" y="0"/>
                </a:lnTo>
                <a:lnTo>
                  <a:pt x="18288000" y="10388874"/>
                </a:lnTo>
                <a:lnTo>
                  <a:pt x="0" y="10388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890750" y="408132"/>
            <a:ext cx="6395839" cy="2765632"/>
            <a:chOff x="0" y="0"/>
            <a:chExt cx="8527785" cy="368751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3335"/>
              <a:ext cx="8527785" cy="1470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101010"/>
                  </a:solidFill>
                  <a:latin typeface="Roboto Bold"/>
                </a:rPr>
                <a:t>Activity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103266"/>
              <a:ext cx="7377723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101010"/>
                  </a:solidFill>
                  <a:latin typeface="Barlow Light"/>
                </a:rPr>
                <a:t>Pustakawan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166175"/>
              <a:ext cx="7377723" cy="5149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54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10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729234" y="246801"/>
            <a:ext cx="6370213" cy="9793398"/>
          </a:xfrm>
          <a:custGeom>
            <a:avLst/>
            <a:gdLst/>
            <a:ahLst/>
            <a:cxnLst/>
            <a:rect r="r" b="b" t="t" l="l"/>
            <a:pathLst>
              <a:path h="9793398" w="6370213">
                <a:moveTo>
                  <a:pt x="0" y="0"/>
                </a:moveTo>
                <a:lnTo>
                  <a:pt x="6370214" y="0"/>
                </a:lnTo>
                <a:lnTo>
                  <a:pt x="6370214" y="9793398"/>
                </a:lnTo>
                <a:lnTo>
                  <a:pt x="0" y="97933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84185" y="3195374"/>
            <a:ext cx="7656613" cy="3896252"/>
            <a:chOff x="0" y="0"/>
            <a:chExt cx="10208817" cy="519500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2065"/>
              <a:ext cx="10208817" cy="2930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EFFFD"/>
                  </a:solidFill>
                  <a:latin typeface="Roboto Bold"/>
                </a:rPr>
                <a:t>Activity Diagram Ruang Baca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323306"/>
              <a:ext cx="9424225" cy="663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FEFFFD"/>
                  </a:solidFill>
                  <a:latin typeface="Barlow Light"/>
                </a:rPr>
                <a:t>Pemilik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601277"/>
              <a:ext cx="9424225" cy="405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DAGGtsVgmno</dc:identifier>
  <dcterms:modified xsi:type="dcterms:W3CDTF">2011-08-01T06:04:30Z</dcterms:modified>
  <cp:revision>1</cp:revision>
  <dc:title>Ruang Baca</dc:title>
</cp:coreProperties>
</file>

<file path=docProps/thumbnail.jpeg>
</file>